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63" r:id="rId5"/>
    <p:sldId id="264" r:id="rId6"/>
    <p:sldId id="265" r:id="rId7"/>
    <p:sldId id="266"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17.10.2017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17.10.2017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17.10.2017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17.10.2017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17.10.2017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17.10.2017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adilet.gov.kz/" TargetMode="External"/><Relationship Id="rId2" Type="http://schemas.openxmlformats.org/officeDocument/2006/relationships/hyperlink" Target="http://www.nao.kz/"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Заголовок 1"/>
          <p:cNvSpPr>
            <a:spLocks noGrp="1"/>
          </p:cNvSpPr>
          <p:nvPr>
            <p:ph type="title"/>
          </p:nvPr>
        </p:nvSpPr>
        <p:spPr/>
        <p:txBody>
          <a:bodyPr>
            <a:normAutofit fontScale="90000"/>
          </a:bodyPr>
          <a:lstStyle/>
          <a:p>
            <a:r>
              <a:rPr lang="kk-KZ" sz="4000" b="1" dirty="0" smtClean="0">
                <a:latin typeface="Times New Roman" pitchFamily="18" charset="0"/>
                <a:cs typeface="Times New Roman" pitchFamily="18" charset="0"/>
              </a:rPr>
              <a:t>Білім беру үрдісін ұйымдастырып, жүргізуде </a:t>
            </a:r>
            <a:r>
              <a:rPr lang="ru-RU" sz="4000" b="1" dirty="0" err="1" smtClean="0">
                <a:latin typeface="Times New Roman" pitchFamily="18" charset="0"/>
                <a:cs typeface="Times New Roman" pitchFamily="18" charset="0"/>
              </a:rPr>
              <a:t>жиі</a:t>
            </a:r>
            <a:r>
              <a:rPr lang="ru-RU" sz="4000" b="1" dirty="0" smtClean="0">
                <a:latin typeface="Times New Roman" pitchFamily="18" charset="0"/>
                <a:cs typeface="Times New Roman" pitchFamily="18" charset="0"/>
              </a:rPr>
              <a:t> </a:t>
            </a:r>
            <a:r>
              <a:rPr lang="kk-KZ" sz="4000" b="1" dirty="0" smtClean="0">
                <a:latin typeface="Times New Roman" pitchFamily="18" charset="0"/>
                <a:cs typeface="Times New Roman" pitchFamily="18" charset="0"/>
              </a:rPr>
              <a:t>қойылатын</a:t>
            </a:r>
            <a:r>
              <a:rPr lang="ru-RU" sz="4000" b="1" dirty="0" smtClean="0">
                <a:latin typeface="Times New Roman" pitchFamily="18" charset="0"/>
                <a:cs typeface="Times New Roman" pitchFamily="18" charset="0"/>
              </a:rPr>
              <a:t> </a:t>
            </a:r>
            <a:r>
              <a:rPr lang="ru-RU" sz="4000" b="1" dirty="0" err="1" smtClean="0">
                <a:latin typeface="Times New Roman" pitchFamily="18" charset="0"/>
                <a:cs typeface="Times New Roman" pitchFamily="18" charset="0"/>
              </a:rPr>
              <a:t>сұрақтар</a:t>
            </a:r>
            <a:r>
              <a:rPr lang="ru-RU" sz="4000" b="1" dirty="0" smtClean="0">
                <a:latin typeface="Times New Roman" pitchFamily="18" charset="0"/>
                <a:cs typeface="Times New Roman" pitchFamily="18" charset="0"/>
              </a:rPr>
              <a:t> </a:t>
            </a:r>
          </a:p>
        </p:txBody>
      </p:sp>
      <p:sp>
        <p:nvSpPr>
          <p:cNvPr id="37891" name="Содержимое 2"/>
          <p:cNvSpPr>
            <a:spLocks noGrp="1"/>
          </p:cNvSpPr>
          <p:nvPr>
            <p:ph idx="1"/>
          </p:nvPr>
        </p:nvSpPr>
        <p:spPr>
          <a:xfrm>
            <a:off x="539750" y="1557338"/>
            <a:ext cx="8229600" cy="4525962"/>
          </a:xfrm>
        </p:spPr>
        <p:txBody>
          <a:bodyPr/>
          <a:lstStyle/>
          <a:p>
            <a:r>
              <a:rPr lang="ru-RU" sz="1800" b="1" dirty="0" smtClean="0">
                <a:latin typeface="Times New Roman" pitchFamily="18" charset="0"/>
                <a:cs typeface="Times New Roman" pitchFamily="18" charset="0"/>
              </a:rPr>
              <a:t>1.О</a:t>
            </a:r>
            <a:r>
              <a:rPr lang="kk-KZ" sz="1800" b="1" dirty="0" smtClean="0">
                <a:latin typeface="Times New Roman" pitchFamily="18" charset="0"/>
                <a:cs typeface="Times New Roman" pitchFamily="18" charset="0"/>
              </a:rPr>
              <a:t>қушылардың жиынтық бағалаудың жұмыстары портфолиода сақтау керек пе? Ата-анамен байланыс парағы ше?</a:t>
            </a:r>
            <a:endParaRPr lang="ru-RU" sz="1800" b="1" dirty="0" smtClean="0">
              <a:latin typeface="Times New Roman" pitchFamily="18" charset="0"/>
              <a:cs typeface="Times New Roman" pitchFamily="18" charset="0"/>
            </a:endParaRPr>
          </a:p>
          <a:p>
            <a:pPr>
              <a:buNone/>
            </a:pPr>
            <a:r>
              <a:rPr lang="kk-KZ" sz="1800" dirty="0" smtClean="0">
                <a:latin typeface="Times New Roman" pitchFamily="18" charset="0"/>
                <a:cs typeface="Times New Roman" pitchFamily="18" charset="0"/>
              </a:rPr>
              <a:t>Оқушылардың жиынтық бағалаудың жұмыстарын портфолио түрде жинақтау міндетті емес, дегенмен оқушының оқу жетістігі жайында  мұғалімнің қалауы бойынша басқа түрде жиынтық бағалау жұмыстары жинақталады. (10.02.2017 ж. …Критериалды бағалауды өткізудің тәртібі туралы нұсқаулықтың 26 тармағына сәйкес).</a:t>
            </a:r>
            <a:endParaRPr lang="ru-RU" sz="1800" dirty="0" smtClean="0">
              <a:latin typeface="Times New Roman" pitchFamily="18" charset="0"/>
              <a:cs typeface="Times New Roman" pitchFamily="18" charset="0"/>
            </a:endParaRPr>
          </a:p>
          <a:p>
            <a:pPr>
              <a:buNone/>
            </a:pPr>
            <a:r>
              <a:rPr lang="kk-KZ" sz="1800" dirty="0" smtClean="0">
                <a:latin typeface="Times New Roman" pitchFamily="18" charset="0"/>
                <a:cs typeface="Times New Roman" pitchFamily="18" charset="0"/>
              </a:rPr>
              <a:t>Қалыптастырушы бағалау бойынша ата-аналарға, мұғалім кері байланысты күнделікті беру міндетті емес, аптасына бір рет немесе қажеттілік бойынша /ауызша, жазбаша түрде берілуі мүмкін/.Бөлім бойынша жиынтық бағалаудан соң, ата-аналарға байланыс парағы (рубрика) барлығына ұсынылмайды (максималды </a:t>
            </a:r>
            <a:r>
              <a:rPr lang="kk-KZ" sz="2000" dirty="0" smtClean="0">
                <a:latin typeface="Times New Roman" pitchFamily="18" charset="0"/>
                <a:cs typeface="Times New Roman" pitchFamily="18" charset="0"/>
              </a:rPr>
              <a:t>балл алған балалардың ата-аналарына қажет емес).</a:t>
            </a:r>
          </a:p>
          <a:p>
            <a:endParaRPr lang="kk-KZ" sz="2000" dirty="0" smtClean="0"/>
          </a:p>
          <a:p>
            <a:endParaRPr lang="kk-KZ" sz="2000" dirty="0" smtClean="0"/>
          </a:p>
          <a:p>
            <a:endParaRPr lang="kk-KZ" sz="2000" dirty="0" smtClean="0"/>
          </a:p>
          <a:p>
            <a:endParaRPr lang="kk-KZ" sz="2000" dirty="0" smtClean="0"/>
          </a:p>
          <a:p>
            <a:endParaRPr lang="kk-KZ" sz="2000" dirty="0" smtClean="0"/>
          </a:p>
          <a:p>
            <a:endParaRPr lang="kk-KZ" sz="2000" dirty="0" smtClean="0"/>
          </a:p>
          <a:p>
            <a:endParaRPr lang="kk-KZ" sz="2000" dirty="0" smtClean="0"/>
          </a:p>
          <a:p>
            <a:endParaRPr lang="ru-RU" sz="2000" dirty="0" smtClean="0"/>
          </a:p>
          <a:p>
            <a:endParaRPr lang="ru-RU" sz="1600" dirty="0" smtClean="0"/>
          </a:p>
        </p:txBody>
      </p:sp>
      <p:pic>
        <p:nvPicPr>
          <p:cNvPr id="4" name="Picture 2"/>
          <p:cNvPicPr/>
          <p:nvPr/>
        </p:nvPicPr>
        <p:blipFill>
          <a:blip r:embed="rId2" cstate="print">
            <a:extLst>
              <a:ext uri="{28A0092B-C50C-407E-A947-70E740481C1C}"/>
            </a:extLst>
          </a:blip>
          <a:srcRect/>
          <a:stretch>
            <a:fillRect/>
          </a:stretch>
        </p:blipFill>
        <p:spPr bwMode="auto">
          <a:xfrm rot="20172272">
            <a:off x="119576" y="580584"/>
            <a:ext cx="864096" cy="1182240"/>
          </a:xfrm>
          <a:prstGeom prst="rect">
            <a:avLst/>
          </a:prstGeom>
          <a:ln>
            <a:noFill/>
          </a:ln>
          <a:effectLst>
            <a:softEdge rad="112500"/>
          </a:effectLst>
          <a:extLst>
            <a:ext uri="{909E8E84-426E-40DD-AFC4-6F175D3DCCD1}"/>
            <a:ext uri="{91240B29-F687-4F45-9708-019B960494DF}"/>
          </a:extLst>
        </p:spPr>
      </p:pic>
      <p:pic>
        <p:nvPicPr>
          <p:cNvPr id="5" name="Picture 2"/>
          <p:cNvPicPr/>
          <p:nvPr/>
        </p:nvPicPr>
        <p:blipFill>
          <a:blip r:embed="rId2" cstate="print">
            <a:extLst>
              <a:ext uri="{28A0092B-C50C-407E-A947-70E740481C1C}"/>
            </a:extLst>
          </a:blip>
          <a:srcRect/>
          <a:stretch>
            <a:fillRect/>
          </a:stretch>
        </p:blipFill>
        <p:spPr bwMode="auto">
          <a:xfrm rot="1064726">
            <a:off x="7838810" y="5449123"/>
            <a:ext cx="969354" cy="1104456"/>
          </a:xfrm>
          <a:prstGeom prst="rect">
            <a:avLst/>
          </a:prstGeom>
          <a:ln>
            <a:noFill/>
          </a:ln>
          <a:effectLst>
            <a:softEdge rad="112500"/>
          </a:effectLst>
          <a:extLst>
            <a:ext uri="{909E8E84-426E-40DD-AFC4-6F175D3DCCD1}"/>
            <a:ext uri="{91240B29-F687-4F45-9708-019B960494DF}"/>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Заголовок 1"/>
          <p:cNvSpPr>
            <a:spLocks noGrp="1"/>
          </p:cNvSpPr>
          <p:nvPr>
            <p:ph type="title"/>
          </p:nvPr>
        </p:nvSpPr>
        <p:spPr>
          <a:xfrm>
            <a:off x="457200" y="642918"/>
            <a:ext cx="8229600" cy="928707"/>
          </a:xfrm>
        </p:spPr>
        <p:txBody>
          <a:bodyPr>
            <a:noAutofit/>
          </a:bodyPr>
          <a:lstStyle/>
          <a:p>
            <a:pPr algn="just"/>
            <a:r>
              <a:rPr lang="kk-KZ" sz="1800" b="1" dirty="0" smtClean="0">
                <a:latin typeface="Times New Roman" pitchFamily="18" charset="0"/>
                <a:cs typeface="Times New Roman" pitchFamily="18" charset="0"/>
              </a:rPr>
              <a:t>2.Оқушылардың қалыптастырушы бағалау жұмыстары міндетті түрде жинақтау қажет пе?</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Қалыптастырушы бағалау жұмыстарын жинақтау міндетті емес, дегенмен оқушының жеке оқу жетістігі жайында дәлелдеме ретінде  мұғалімнің қалауы бойынша кей жұмыс түрлерін салуға болады</a:t>
            </a:r>
            <a:r>
              <a:rPr lang="kk-KZ" sz="2000" dirty="0" smtClean="0">
                <a:latin typeface="Times New Roman" pitchFamily="18" charset="0"/>
                <a:cs typeface="Times New Roman" pitchFamily="18" charset="0"/>
              </a:rPr>
              <a:t>.</a:t>
            </a:r>
            <a:br>
              <a:rPr lang="kk-KZ" sz="2000" dirty="0" smtClean="0">
                <a:latin typeface="Times New Roman" pitchFamily="18" charset="0"/>
                <a:cs typeface="Times New Roman" pitchFamily="18" charset="0"/>
              </a:rPr>
            </a:br>
            <a:r>
              <a:rPr lang="kk-KZ" sz="2000" dirty="0" smtClean="0">
                <a:latin typeface="Times New Roman" pitchFamily="18" charset="0"/>
                <a:cs typeface="Times New Roman" pitchFamily="18" charset="0"/>
              </a:rPr>
              <a:t/>
            </a:r>
            <a:br>
              <a:rPr lang="kk-KZ" sz="2000" dirty="0" smtClean="0">
                <a:latin typeface="Times New Roman" pitchFamily="18" charset="0"/>
                <a:cs typeface="Times New Roman" pitchFamily="18" charset="0"/>
              </a:rPr>
            </a:br>
            <a:endParaRPr lang="ru-RU" sz="2000" dirty="0" smtClean="0">
              <a:latin typeface="Times New Roman" pitchFamily="18" charset="0"/>
              <a:cs typeface="Times New Roman" pitchFamily="18" charset="0"/>
            </a:endParaRPr>
          </a:p>
        </p:txBody>
      </p:sp>
      <p:sp>
        <p:nvSpPr>
          <p:cNvPr id="38915" name="Содержимое 2"/>
          <p:cNvSpPr>
            <a:spLocks noGrp="1"/>
          </p:cNvSpPr>
          <p:nvPr>
            <p:ph idx="1"/>
          </p:nvPr>
        </p:nvSpPr>
        <p:spPr/>
        <p:txBody>
          <a:bodyPr>
            <a:normAutofit fontScale="92500" lnSpcReduction="20000"/>
          </a:bodyPr>
          <a:lstStyle/>
          <a:p>
            <a:pPr>
              <a:buFont typeface="Arial" charset="0"/>
              <a:buNone/>
            </a:pPr>
            <a:endParaRPr lang="ru-RU" sz="1800" b="1" dirty="0" smtClean="0"/>
          </a:p>
          <a:p>
            <a:pPr>
              <a:buFont typeface="Arial" charset="0"/>
              <a:buNone/>
            </a:pPr>
            <a:r>
              <a:rPr lang="ru-RU" sz="1800" b="1" dirty="0" smtClean="0"/>
              <a:t>3</a:t>
            </a:r>
            <a:r>
              <a:rPr lang="kk-KZ" sz="1900" b="1" dirty="0" smtClean="0">
                <a:latin typeface="Times New Roman" pitchFamily="18" charset="0"/>
                <a:cs typeface="Times New Roman" pitchFamily="18" charset="0"/>
              </a:rPr>
              <a:t>.КТЖ-да оқулықтағы тақырыптармен, бұрынғы сеткалық үлгісімен құрастыруға болады ма?</a:t>
            </a:r>
            <a:endParaRPr lang="ru-RU" sz="1900" dirty="0" smtClean="0">
              <a:latin typeface="Times New Roman" pitchFamily="18" charset="0"/>
              <a:cs typeface="Times New Roman" pitchFamily="18" charset="0"/>
            </a:endParaRPr>
          </a:p>
          <a:p>
            <a:pPr>
              <a:buFont typeface="Arial" charset="0"/>
              <a:buNone/>
            </a:pPr>
            <a:r>
              <a:rPr lang="kk-KZ" sz="1900" dirty="0" smtClean="0">
                <a:latin typeface="Times New Roman" pitchFamily="18" charset="0"/>
                <a:cs typeface="Times New Roman" pitchFamily="18" charset="0"/>
              </a:rPr>
              <a:t>КТЖ-ды оқу бағдарламасындағы оқу мақсаттарына жететіндей құрастыру қажет, себебі оқулықты сіз ресурс ретінде ғана қолданасыз.</a:t>
            </a:r>
          </a:p>
          <a:p>
            <a:pPr>
              <a:buFont typeface="Arial" charset="0"/>
              <a:buNone/>
            </a:pPr>
            <a:endParaRPr lang="ru-RU" sz="1900" dirty="0" smtClean="0">
              <a:latin typeface="Times New Roman" pitchFamily="18" charset="0"/>
              <a:cs typeface="Times New Roman" pitchFamily="18" charset="0"/>
            </a:endParaRPr>
          </a:p>
          <a:p>
            <a:pPr>
              <a:buFont typeface="Arial" charset="0"/>
              <a:buNone/>
            </a:pPr>
            <a:r>
              <a:rPr lang="ru-RU" sz="1900" b="1" dirty="0" smtClean="0">
                <a:latin typeface="Times New Roman" pitchFamily="18" charset="0"/>
                <a:cs typeface="Times New Roman" pitchFamily="18" charset="0"/>
              </a:rPr>
              <a:t>4.Будут ли единые КТП, хотя бы в рекомендательном порядке, в форме </a:t>
            </a:r>
            <a:r>
              <a:rPr lang="ru-RU" sz="1900" b="1" dirty="0" err="1" smtClean="0">
                <a:latin typeface="Times New Roman" pitchFamily="18" charset="0"/>
                <a:cs typeface="Times New Roman" pitchFamily="18" charset="0"/>
              </a:rPr>
              <a:t>образц</a:t>
            </a:r>
            <a:r>
              <a:rPr lang="kk-KZ" sz="1900" b="1" dirty="0" smtClean="0">
                <a:latin typeface="Times New Roman" pitchFamily="18" charset="0"/>
                <a:cs typeface="Times New Roman" pitchFamily="18" charset="0"/>
              </a:rPr>
              <a:t>а</a:t>
            </a:r>
            <a:r>
              <a:rPr lang="ru-RU" sz="1900" b="1" dirty="0" smtClean="0">
                <a:latin typeface="Times New Roman" pitchFamily="18" charset="0"/>
                <a:cs typeface="Times New Roman" pitchFamily="18" charset="0"/>
              </a:rPr>
              <a:t>?</a:t>
            </a:r>
            <a:endParaRPr lang="ru-RU" sz="1900" dirty="0" smtClean="0">
              <a:latin typeface="Times New Roman" pitchFamily="18" charset="0"/>
              <a:cs typeface="Times New Roman" pitchFamily="18" charset="0"/>
            </a:endParaRPr>
          </a:p>
          <a:p>
            <a:pPr>
              <a:buFont typeface="Arial" charset="0"/>
              <a:buNone/>
            </a:pPr>
            <a:r>
              <a:rPr lang="ru-RU" sz="1900" dirty="0" smtClean="0">
                <a:latin typeface="Times New Roman" pitchFamily="18" charset="0"/>
                <a:cs typeface="Times New Roman" pitchFamily="18" charset="0"/>
              </a:rPr>
              <a:t>Единые КТП на данный момент не планируются. Календарно-тематические планы, которые носят рекомендательный характер размещены на сайте СМК по всем дисциплинам. </a:t>
            </a:r>
          </a:p>
          <a:p>
            <a:pPr>
              <a:buFont typeface="Arial" charset="0"/>
              <a:buNone/>
            </a:pPr>
            <a:endParaRPr lang="kk-KZ" sz="1900" dirty="0" smtClean="0">
              <a:latin typeface="Times New Roman" pitchFamily="18" charset="0"/>
              <a:cs typeface="Times New Roman" pitchFamily="18" charset="0"/>
            </a:endParaRPr>
          </a:p>
          <a:p>
            <a:pPr>
              <a:buFont typeface="Arial" charset="0"/>
              <a:buNone/>
            </a:pPr>
            <a:r>
              <a:rPr lang="ru-RU" sz="1900" b="1" dirty="0" smtClean="0">
                <a:latin typeface="Times New Roman" pitchFamily="18" charset="0"/>
                <a:cs typeface="Times New Roman" pitchFamily="18" charset="0"/>
              </a:rPr>
              <a:t>5. Темы учебников по обновленной программе не </a:t>
            </a:r>
            <a:r>
              <a:rPr lang="ru-RU" sz="1900" b="1" dirty="0" err="1" smtClean="0">
                <a:latin typeface="Times New Roman" pitchFamily="18" charset="0"/>
                <a:cs typeface="Times New Roman" pitchFamily="18" charset="0"/>
              </a:rPr>
              <a:t>соотвествуют</a:t>
            </a:r>
            <a:r>
              <a:rPr lang="ru-RU" sz="1900" b="1" dirty="0" smtClean="0">
                <a:latin typeface="Times New Roman" pitchFamily="18" charset="0"/>
                <a:cs typeface="Times New Roman" pitchFamily="18" charset="0"/>
              </a:rPr>
              <a:t> учебной программе. Как решить данную проблему?</a:t>
            </a:r>
            <a:endParaRPr lang="ru-RU" sz="1900" dirty="0" smtClean="0">
              <a:latin typeface="Times New Roman" pitchFamily="18" charset="0"/>
              <a:cs typeface="Times New Roman" pitchFamily="18" charset="0"/>
            </a:endParaRPr>
          </a:p>
          <a:p>
            <a:pPr>
              <a:buFont typeface="Arial" charset="0"/>
              <a:buNone/>
            </a:pPr>
            <a:r>
              <a:rPr lang="ru-RU" sz="1900" dirty="0" smtClean="0">
                <a:latin typeface="Times New Roman" pitchFamily="18" charset="0"/>
                <a:cs typeface="Times New Roman" pitchFamily="18" charset="0"/>
              </a:rPr>
              <a:t>Для достижения целей обучения, предложенных в учебной программе</a:t>
            </a:r>
            <a:r>
              <a:rPr lang="kk-KZ" sz="1900" dirty="0" smtClean="0">
                <a:latin typeface="Times New Roman" pitchFamily="18" charset="0"/>
                <a:cs typeface="Times New Roman" pitchFamily="18" charset="0"/>
              </a:rPr>
              <a:t>,</a:t>
            </a:r>
            <a:r>
              <a:rPr lang="ru-RU" sz="1900" dirty="0" smtClean="0">
                <a:latin typeface="Times New Roman" pitchFamily="18" charset="0"/>
                <a:cs typeface="Times New Roman" pitchFamily="18" charset="0"/>
              </a:rPr>
              <a:t> вы выбирает</a:t>
            </a:r>
            <a:r>
              <a:rPr lang="kk-KZ" sz="1900" dirty="0" smtClean="0">
                <a:latin typeface="Times New Roman" pitchFamily="18" charset="0"/>
                <a:cs typeface="Times New Roman" pitchFamily="18" charset="0"/>
              </a:rPr>
              <a:t>е</a:t>
            </a:r>
            <a:r>
              <a:rPr lang="ru-RU" sz="1900" dirty="0" smtClean="0">
                <a:latin typeface="Times New Roman" pitchFamily="18" charset="0"/>
                <a:cs typeface="Times New Roman" pitchFamily="18" charset="0"/>
              </a:rPr>
              <a:t> те задания из учебников, которые способствуют достижению целей вашего урока т.е учебник является ресурсом</a:t>
            </a:r>
          </a:p>
          <a:p>
            <a:endParaRPr lang="ru-RU"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Заголовок 1"/>
          <p:cNvSpPr>
            <a:spLocks noGrp="1"/>
          </p:cNvSpPr>
          <p:nvPr>
            <p:ph type="title"/>
          </p:nvPr>
        </p:nvSpPr>
        <p:spPr/>
        <p:txBody>
          <a:bodyPr>
            <a:normAutofit fontScale="90000"/>
          </a:bodyPr>
          <a:lstStyle/>
          <a:p>
            <a:r>
              <a:rPr lang="ru-RU" sz="1600" b="1" dirty="0" smtClean="0"/>
              <a:t>6</a:t>
            </a:r>
            <a:r>
              <a:rPr lang="ru-RU" sz="1800" b="1" dirty="0" smtClean="0">
                <a:latin typeface="Times New Roman" pitchFamily="18" charset="0"/>
                <a:cs typeface="Times New Roman" pitchFamily="18" charset="0"/>
              </a:rPr>
              <a:t>. Будут ли единые КТП, хотя бы в рекомендательном порядке, в форме </a:t>
            </a:r>
            <a:r>
              <a:rPr lang="ru-RU" sz="1800" b="1" dirty="0" err="1" smtClean="0">
                <a:latin typeface="Times New Roman" pitchFamily="18" charset="0"/>
                <a:cs typeface="Times New Roman" pitchFamily="18" charset="0"/>
              </a:rPr>
              <a:t>образц</a:t>
            </a:r>
            <a:r>
              <a:rPr lang="kk-KZ" sz="1800" b="1" dirty="0" smtClean="0">
                <a:latin typeface="Times New Roman" pitchFamily="18" charset="0"/>
                <a:cs typeface="Times New Roman" pitchFamily="18" charset="0"/>
              </a:rPr>
              <a:t>а</a:t>
            </a:r>
            <a:r>
              <a:rPr lang="ru-RU" sz="1800" b="1" dirty="0" smtClean="0">
                <a:latin typeface="Times New Roman" pitchFamily="18" charset="0"/>
                <a:cs typeface="Times New Roman" pitchFamily="18" charset="0"/>
              </a:rPr>
              <a:t>?</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Единые КТП на данный момент не планируются. Календарно-тематические планы, которые носят рекомендательный характер размещены на сайте СМК по всем дисциплинам. </a:t>
            </a:r>
            <a:br>
              <a:rPr lang="ru-RU" sz="1800" dirty="0" smtClean="0">
                <a:latin typeface="Times New Roman" pitchFamily="18" charset="0"/>
                <a:cs typeface="Times New Roman" pitchFamily="18" charset="0"/>
              </a:rPr>
            </a:br>
            <a:r>
              <a:rPr lang="ru-RU" sz="1600" dirty="0" smtClean="0"/>
              <a:t> </a:t>
            </a:r>
          </a:p>
        </p:txBody>
      </p:sp>
      <p:sp>
        <p:nvSpPr>
          <p:cNvPr id="39939" name="Содержимое 2"/>
          <p:cNvSpPr>
            <a:spLocks noGrp="1"/>
          </p:cNvSpPr>
          <p:nvPr>
            <p:ph idx="1"/>
          </p:nvPr>
        </p:nvSpPr>
        <p:spPr>
          <a:xfrm>
            <a:off x="457200" y="1285875"/>
            <a:ext cx="8229600" cy="4840288"/>
          </a:xfrm>
        </p:spPr>
        <p:txBody>
          <a:bodyPr>
            <a:normAutofit fontScale="92500" lnSpcReduction="10000"/>
          </a:bodyPr>
          <a:lstStyle/>
          <a:p>
            <a:pPr>
              <a:buNone/>
            </a:pPr>
            <a:r>
              <a:rPr lang="ru-RU" sz="1600" b="1" dirty="0" smtClean="0"/>
              <a:t>    </a:t>
            </a:r>
            <a:r>
              <a:rPr lang="ru-RU" sz="1800" b="1" dirty="0" smtClean="0">
                <a:latin typeface="Times New Roman" pitchFamily="18" charset="0"/>
                <a:cs typeface="Times New Roman" pitchFamily="18" charset="0"/>
              </a:rPr>
              <a:t>7. Темы учебников по обновленной программе не </a:t>
            </a:r>
            <a:r>
              <a:rPr lang="ru-RU" sz="1800" b="1" dirty="0" err="1" smtClean="0">
                <a:latin typeface="Times New Roman" pitchFamily="18" charset="0"/>
                <a:cs typeface="Times New Roman" pitchFamily="18" charset="0"/>
              </a:rPr>
              <a:t>соотвествуют</a:t>
            </a:r>
            <a:r>
              <a:rPr lang="ru-RU" sz="1800" b="1" dirty="0" smtClean="0">
                <a:latin typeface="Times New Roman" pitchFamily="18" charset="0"/>
                <a:cs typeface="Times New Roman" pitchFamily="18" charset="0"/>
              </a:rPr>
              <a:t> учебной программе. Как решить данную проблему?</a:t>
            </a:r>
            <a:endParaRPr lang="ru-RU" sz="1800" dirty="0" smtClean="0">
              <a:latin typeface="Times New Roman" pitchFamily="18" charset="0"/>
              <a:cs typeface="Times New Roman" pitchFamily="18" charset="0"/>
            </a:endParaRPr>
          </a:p>
          <a:p>
            <a:pPr>
              <a:buFont typeface="Arial" charset="0"/>
              <a:buNone/>
            </a:pPr>
            <a:r>
              <a:rPr lang="ru-RU" sz="1800" dirty="0" smtClean="0">
                <a:latin typeface="Times New Roman" pitchFamily="18" charset="0"/>
                <a:cs typeface="Times New Roman" pitchFamily="18" charset="0"/>
              </a:rPr>
              <a:t>Для достижения целей обучения, предложенных в учебной программе</a:t>
            </a:r>
            <a:r>
              <a:rPr lang="kk-KZ" sz="1800" dirty="0" smtClean="0">
                <a:latin typeface="Times New Roman" pitchFamily="18" charset="0"/>
                <a:cs typeface="Times New Roman" pitchFamily="18" charset="0"/>
              </a:rPr>
              <a:t>,</a:t>
            </a:r>
            <a:r>
              <a:rPr lang="ru-RU" sz="1800" dirty="0" smtClean="0">
                <a:latin typeface="Times New Roman" pitchFamily="18" charset="0"/>
                <a:cs typeface="Times New Roman" pitchFamily="18" charset="0"/>
              </a:rPr>
              <a:t> вы выбирает</a:t>
            </a:r>
            <a:r>
              <a:rPr lang="kk-KZ" sz="1800" dirty="0" smtClean="0">
                <a:latin typeface="Times New Roman" pitchFamily="18" charset="0"/>
                <a:cs typeface="Times New Roman" pitchFamily="18" charset="0"/>
              </a:rPr>
              <a:t>е</a:t>
            </a:r>
            <a:r>
              <a:rPr lang="ru-RU" sz="1800" dirty="0" smtClean="0">
                <a:latin typeface="Times New Roman" pitchFamily="18" charset="0"/>
                <a:cs typeface="Times New Roman" pitchFamily="18" charset="0"/>
              </a:rPr>
              <a:t> те задания из учебников, которые способствуют достижению целей вашего урока т.е учебник является ресурсом.</a:t>
            </a:r>
          </a:p>
          <a:p>
            <a:pPr>
              <a:buFont typeface="Arial" charset="0"/>
              <a:buNone/>
            </a:pPr>
            <a:endParaRPr lang="ru-RU" sz="1800" dirty="0" smtClean="0">
              <a:latin typeface="Times New Roman" pitchFamily="18" charset="0"/>
              <a:cs typeface="Times New Roman" pitchFamily="18" charset="0"/>
            </a:endParaRPr>
          </a:p>
          <a:p>
            <a:pPr>
              <a:buFont typeface="Arial" charset="0"/>
              <a:buNone/>
            </a:pPr>
            <a:r>
              <a:rPr lang="ru-RU" sz="1800" b="1" dirty="0" smtClean="0">
                <a:latin typeface="Times New Roman" pitchFamily="18" charset="0"/>
                <a:cs typeface="Times New Roman" pitchFamily="18" charset="0"/>
              </a:rPr>
              <a:t>8.  Существуют нормы контрольных работ по математике в 5-7 </a:t>
            </a:r>
            <a:r>
              <a:rPr lang="ru-RU" sz="1800" b="1" dirty="0" err="1" smtClean="0">
                <a:latin typeface="Times New Roman" pitchFamily="18" charset="0"/>
                <a:cs typeface="Times New Roman" pitchFamily="18" charset="0"/>
              </a:rPr>
              <a:t>классах.Оцениваются</a:t>
            </a:r>
            <a:r>
              <a:rPr lang="ru-RU" sz="1800" b="1" dirty="0" smtClean="0">
                <a:latin typeface="Times New Roman" pitchFamily="18" charset="0"/>
                <a:cs typeface="Times New Roman" pitchFamily="18" charset="0"/>
              </a:rPr>
              <a:t>? Выставляются ли в журналах? (бумажный)</a:t>
            </a:r>
            <a:endParaRPr lang="ru-RU" sz="1800" dirty="0" smtClean="0">
              <a:latin typeface="Times New Roman" pitchFamily="18" charset="0"/>
              <a:cs typeface="Times New Roman" pitchFamily="18" charset="0"/>
            </a:endParaRPr>
          </a:p>
          <a:p>
            <a:pPr>
              <a:buFont typeface="Arial" charset="0"/>
              <a:buNone/>
            </a:pPr>
            <a:r>
              <a:rPr lang="ru-RU" sz="1800" dirty="0" smtClean="0">
                <a:latin typeface="Times New Roman" pitchFamily="18" charset="0"/>
                <a:cs typeface="Times New Roman" pitchFamily="18" charset="0"/>
              </a:rPr>
              <a:t>Если вы имеете ввиду задания для ФО, то </a:t>
            </a:r>
            <a:r>
              <a:rPr lang="ru-RU" sz="1800" dirty="0" err="1" smtClean="0">
                <a:latin typeface="Times New Roman" pitchFamily="18" charset="0"/>
                <a:cs typeface="Times New Roman" pitchFamily="18" charset="0"/>
              </a:rPr>
              <a:t>оцениваютформативно</a:t>
            </a:r>
            <a:r>
              <a:rPr lang="ru-RU" sz="1800" dirty="0" smtClean="0">
                <a:latin typeface="Times New Roman" pitchFamily="18" charset="0"/>
                <a:cs typeface="Times New Roman" pitchFamily="18" charset="0"/>
              </a:rPr>
              <a:t>, а если речь идет о Сор или </a:t>
            </a:r>
            <a:r>
              <a:rPr lang="ru-RU" sz="1800" dirty="0" err="1" smtClean="0">
                <a:latin typeface="Times New Roman" pitchFamily="18" charset="0"/>
                <a:cs typeface="Times New Roman" pitchFamily="18" charset="0"/>
              </a:rPr>
              <a:t>СОч</a:t>
            </a:r>
            <a:r>
              <a:rPr lang="ru-RU" sz="1800" dirty="0" smtClean="0">
                <a:latin typeface="Times New Roman" pitchFamily="18" charset="0"/>
                <a:cs typeface="Times New Roman" pitchFamily="18" charset="0"/>
              </a:rPr>
              <a:t>, то  в «Методических рекомендациях для СО» все четко прописано. Результаты выполненных заданий по ФО в бумажном журнале не выставляется (каждый учитель фиксирует индивидуально в своем листе оценивания), а результаты Сор и </a:t>
            </a:r>
            <a:r>
              <a:rPr lang="ru-RU" sz="1800" dirty="0" err="1" smtClean="0">
                <a:latin typeface="Times New Roman" pitchFamily="18" charset="0"/>
                <a:cs typeface="Times New Roman" pitchFamily="18" charset="0"/>
              </a:rPr>
              <a:t>СОчзаписывают</a:t>
            </a:r>
            <a:r>
              <a:rPr lang="kk-KZ" sz="1800" dirty="0" smtClean="0">
                <a:latin typeface="Times New Roman" pitchFamily="18" charset="0"/>
                <a:cs typeface="Times New Roman" pitchFamily="18" charset="0"/>
              </a:rPr>
              <a:t>в </a:t>
            </a:r>
            <a:r>
              <a:rPr lang="ru-RU" sz="1800" dirty="0" smtClean="0">
                <a:latin typeface="Times New Roman" pitchFamily="18" charset="0"/>
                <a:cs typeface="Times New Roman" pitchFamily="18" charset="0"/>
              </a:rPr>
              <a:t>журнале (</a:t>
            </a:r>
            <a:r>
              <a:rPr lang="ru-RU" sz="1800" dirty="0" err="1" smtClean="0">
                <a:latin typeface="Times New Roman" pitchFamily="18" charset="0"/>
                <a:cs typeface="Times New Roman" pitchFamily="18" charset="0"/>
              </a:rPr>
              <a:t>ввиде</a:t>
            </a:r>
            <a:r>
              <a:rPr lang="ru-RU" sz="1800" dirty="0" smtClean="0">
                <a:latin typeface="Times New Roman" pitchFamily="18" charset="0"/>
                <a:cs typeface="Times New Roman" pitchFamily="18" charset="0"/>
              </a:rPr>
              <a:t> балла)</a:t>
            </a:r>
          </a:p>
          <a:p>
            <a:pPr>
              <a:buFont typeface="Arial" charset="0"/>
              <a:buNone/>
            </a:pPr>
            <a:endParaRPr lang="ru-RU" sz="1800" b="1" dirty="0" smtClean="0">
              <a:latin typeface="Times New Roman" pitchFamily="18" charset="0"/>
              <a:cs typeface="Times New Roman" pitchFamily="18" charset="0"/>
            </a:endParaRPr>
          </a:p>
          <a:p>
            <a:pPr>
              <a:buFont typeface="Arial" charset="0"/>
              <a:buNone/>
            </a:pPr>
            <a:r>
              <a:rPr lang="ru-RU" sz="1800" b="1" dirty="0" smtClean="0">
                <a:latin typeface="Times New Roman" pitchFamily="18" charset="0"/>
                <a:cs typeface="Times New Roman" pitchFamily="18" charset="0"/>
              </a:rPr>
              <a:t>9. По предмету Самопознание нет КТП и учебников. Что делать? Где брать КТП?</a:t>
            </a:r>
            <a:endParaRPr lang="ru-RU" sz="1800" dirty="0" smtClean="0">
              <a:latin typeface="Times New Roman" pitchFamily="18" charset="0"/>
              <a:cs typeface="Times New Roman" pitchFamily="18" charset="0"/>
            </a:endParaRPr>
          </a:p>
          <a:p>
            <a:pPr>
              <a:buFont typeface="Arial" charset="0"/>
              <a:buNone/>
            </a:pPr>
            <a:r>
              <a:rPr lang="ru-RU" sz="1800" dirty="0" smtClean="0">
                <a:latin typeface="Times New Roman" pitchFamily="18" charset="0"/>
                <a:cs typeface="Times New Roman" pitchFamily="18" charset="0"/>
              </a:rPr>
              <a:t>По каждому предмету учитель сам должен составлять КТП и в качестве образца может ориентироваться на КТП</a:t>
            </a:r>
            <a:r>
              <a:rPr lang="kk-KZ" sz="1800" dirty="0" smtClean="0">
                <a:latin typeface="Times New Roman" pitchFamily="18" charset="0"/>
                <a:cs typeface="Times New Roman" pitchFamily="18" charset="0"/>
              </a:rPr>
              <a:t>,</a:t>
            </a:r>
            <a:r>
              <a:rPr lang="ru-RU" sz="1800" dirty="0" smtClean="0">
                <a:latin typeface="Times New Roman" pitchFamily="18" charset="0"/>
                <a:cs typeface="Times New Roman" pitchFamily="18" charset="0"/>
              </a:rPr>
              <a:t> предложенный на СМК. Но по предмету Самопознание материалы расположены на других сайтах.</a:t>
            </a:r>
          </a:p>
          <a:p>
            <a:pPr>
              <a:buFont typeface="Arial" charset="0"/>
              <a:buNone/>
            </a:pPr>
            <a:endParaRPr lang="ru-RU" sz="1600" dirty="0" smtClean="0"/>
          </a:p>
          <a:p>
            <a:endParaRPr lang="ru-RU"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Содержимое 2"/>
          <p:cNvSpPr>
            <a:spLocks noGrp="1"/>
          </p:cNvSpPr>
          <p:nvPr>
            <p:ph idx="1"/>
          </p:nvPr>
        </p:nvSpPr>
        <p:spPr>
          <a:xfrm>
            <a:off x="457200" y="357188"/>
            <a:ext cx="8229600" cy="5768975"/>
          </a:xfrm>
        </p:spPr>
        <p:txBody>
          <a:bodyPr/>
          <a:lstStyle/>
          <a:p>
            <a:pPr>
              <a:buFont typeface="Arial" charset="0"/>
              <a:buAutoNum type="arabicPeriod" startAt="10"/>
            </a:pPr>
            <a:r>
              <a:rPr lang="ru-RU" sz="1800" b="1" dirty="0" smtClean="0">
                <a:latin typeface="Times New Roman" pitchFamily="18" charset="0"/>
                <a:cs typeface="Times New Roman" pitchFamily="18" charset="0"/>
              </a:rPr>
              <a:t>6-күндікке </a:t>
            </a:r>
            <a:r>
              <a:rPr lang="ru-RU" sz="1800" b="1" dirty="0" err="1" smtClean="0">
                <a:latin typeface="Times New Roman" pitchFamily="18" charset="0"/>
                <a:cs typeface="Times New Roman" pitchFamily="18" charset="0"/>
              </a:rPr>
              <a:t>байланысты</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күнделікті </a:t>
            </a:r>
            <a:r>
              <a:rPr lang="ru-RU" sz="1800" b="1" dirty="0" smtClean="0">
                <a:latin typeface="Times New Roman" pitchFamily="18" charset="0"/>
                <a:cs typeface="Times New Roman" pitchFamily="18" charset="0"/>
              </a:rPr>
              <a:t>5-күндікпен </a:t>
            </a:r>
            <a:r>
              <a:rPr lang="ru-RU" sz="1800" b="1" dirty="0" err="1" smtClean="0">
                <a:latin typeface="Times New Roman" pitchFamily="18" charset="0"/>
                <a:cs typeface="Times New Roman" pitchFamily="18" charset="0"/>
              </a:rPr>
              <a:t>бірге</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беруге</a:t>
            </a:r>
            <a:r>
              <a:rPr lang="ru-RU" sz="1800" b="1" dirty="0" smtClean="0">
                <a:latin typeface="Times New Roman" pitchFamily="18" charset="0"/>
                <a:cs typeface="Times New Roman" pitchFamily="18" charset="0"/>
              </a:rPr>
              <a:t> бола </a:t>
            </a:r>
            <a:r>
              <a:rPr lang="ru-RU" sz="1800" b="1" dirty="0" err="1" smtClean="0">
                <a:latin typeface="Times New Roman" pitchFamily="18" charset="0"/>
                <a:cs typeface="Times New Roman" pitchFamily="18" charset="0"/>
              </a:rPr>
              <a:t>ма</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Себебі</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ата-аналар</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сатып</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алды</a:t>
            </a:r>
            <a:r>
              <a:rPr lang="ru-RU" sz="1800" b="1" dirty="0" smtClean="0">
                <a:latin typeface="Times New Roman" pitchFamily="18" charset="0"/>
                <a:cs typeface="Times New Roman" pitchFamily="18" charset="0"/>
              </a:rPr>
              <a:t>. </a:t>
            </a:r>
          </a:p>
          <a:p>
            <a:pPr>
              <a:buFont typeface="Arial" charset="0"/>
              <a:buNone/>
            </a:pPr>
            <a:r>
              <a:rPr lang="ru-RU" sz="1800" dirty="0" err="1" smtClean="0">
                <a:latin typeface="Times New Roman" pitchFamily="18" charset="0"/>
                <a:cs typeface="Times New Roman" pitchFamily="18" charset="0"/>
              </a:rPr>
              <a:t>Әдістемелік-нұсқаулық хатқа сүйенетін болсақ, күнделіктің үлгісі берілген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Бірақ сатып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алынған күнделікті қолдануға рұқсат етуге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болады</a:t>
            </a:r>
            <a:r>
              <a:rPr lang="ru-RU" sz="1800" dirty="0" smtClean="0">
                <a:latin typeface="Times New Roman" pitchFamily="18" charset="0"/>
                <a:cs typeface="Times New Roman" pitchFamily="18" charset="0"/>
              </a:rPr>
              <a:t>. </a:t>
            </a:r>
          </a:p>
          <a:p>
            <a:pPr>
              <a:buFont typeface="Arial" charset="0"/>
              <a:buNone/>
            </a:pPr>
            <a:endParaRPr lang="ru-RU" sz="1800" dirty="0" smtClean="0">
              <a:latin typeface="Times New Roman" pitchFamily="18" charset="0"/>
              <a:cs typeface="Times New Roman" pitchFamily="18" charset="0"/>
            </a:endParaRPr>
          </a:p>
          <a:p>
            <a:pPr>
              <a:buFont typeface="Arial" charset="0"/>
              <a:buAutoNum type="arabicPeriod" startAt="11"/>
            </a:pPr>
            <a:r>
              <a:rPr lang="kk-KZ" sz="1800" b="1" dirty="0" smtClean="0">
                <a:latin typeface="Times New Roman" pitchFamily="18" charset="0"/>
                <a:cs typeface="Times New Roman" pitchFamily="18" charset="0"/>
              </a:rPr>
              <a:t>Неліктен жаңартылған оқу бағдарламасы бойынша мұғалімдерге артық кітап та жоқ, әдістемелік құрал да жоқ және әкелінген материалдарыңызды электрондық поштаға салынса жақсы болар еді.</a:t>
            </a:r>
            <a:endParaRPr lang="ru-RU" sz="1800" b="1" dirty="0" smtClean="0">
              <a:latin typeface="Times New Roman" pitchFamily="18" charset="0"/>
              <a:cs typeface="Times New Roman" pitchFamily="18" charset="0"/>
            </a:endParaRPr>
          </a:p>
          <a:p>
            <a:pPr>
              <a:buFont typeface="Arial" charset="0"/>
              <a:buNone/>
            </a:pPr>
            <a:r>
              <a:rPr lang="kk-KZ" sz="1800" dirty="0" smtClean="0">
                <a:latin typeface="Times New Roman" pitchFamily="18" charset="0"/>
                <a:cs typeface="Times New Roman" pitchFamily="18" charset="0"/>
              </a:rPr>
              <a:t>Кітап мәселесі әр аудан, қаланың жергілікті бюджетінен қарастырылады. Әдістемелік құралдар “Жүйелілік-әдістемелелік кешен” порталында нұсқаларын қолдануға мүмкіндік бар. Оқулықты қосымша ресурс ретінде қарастыру қажет. Альтернатива бар. </a:t>
            </a:r>
          </a:p>
          <a:p>
            <a:pPr>
              <a:buFont typeface="Arial" charset="0"/>
              <a:buNone/>
            </a:pPr>
            <a:endParaRPr lang="kk-KZ" sz="1800" dirty="0" smtClean="0">
              <a:latin typeface="Times New Roman" pitchFamily="18" charset="0"/>
              <a:cs typeface="Times New Roman" pitchFamily="18" charset="0"/>
            </a:endParaRPr>
          </a:p>
          <a:p>
            <a:pPr>
              <a:buFont typeface="Arial" charset="0"/>
              <a:buNone/>
            </a:pPr>
            <a:r>
              <a:rPr lang="kk-KZ" sz="1800" b="1" dirty="0" smtClean="0">
                <a:latin typeface="Times New Roman" pitchFamily="18" charset="0"/>
                <a:cs typeface="Times New Roman" pitchFamily="18" charset="0"/>
              </a:rPr>
              <a:t>12.  10. 5 күндікке байланысты сабақ кестесі әр сыныпта оқу жүктемесіне байланысты соңғы сабақтар кешкі 20.30-ға дейін болады.Сонда сынып сағатын қашан өткізуге болады?</a:t>
            </a:r>
            <a:endParaRPr lang="ru-RU" sz="1800" dirty="0" smtClean="0">
              <a:latin typeface="Times New Roman" pitchFamily="18" charset="0"/>
              <a:cs typeface="Times New Roman" pitchFamily="18" charset="0"/>
            </a:endParaRPr>
          </a:p>
          <a:p>
            <a:pPr>
              <a:buFont typeface="Arial" charset="0"/>
              <a:buNone/>
            </a:pPr>
            <a:r>
              <a:rPr lang="kk-KZ" sz="1800" dirty="0" smtClean="0">
                <a:latin typeface="Times New Roman" pitchFamily="18" charset="0"/>
                <a:cs typeface="Times New Roman" pitchFamily="18" charset="0"/>
              </a:rPr>
              <a:t>Әдістемелік-нұсқаулық хатқа сүйенетін болсақ, бұл мәселе мектеп әкімшілігінің деңгейінде немесе аудандық білім басқармасы шешетін мәселе.</a:t>
            </a:r>
            <a:endParaRPr lang="ru-RU" sz="1800" dirty="0" smtClean="0">
              <a:latin typeface="Times New Roman" pitchFamily="18" charset="0"/>
              <a:cs typeface="Times New Roman" pitchFamily="18" charset="0"/>
            </a:endParaRPr>
          </a:p>
          <a:p>
            <a:pPr>
              <a:buFont typeface="Arial" charset="0"/>
              <a:buNone/>
            </a:pPr>
            <a:endParaRPr lang="ru-RU" sz="1800" b="1"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Содержимое 2"/>
          <p:cNvSpPr>
            <a:spLocks noGrp="1"/>
          </p:cNvSpPr>
          <p:nvPr>
            <p:ph idx="1"/>
          </p:nvPr>
        </p:nvSpPr>
        <p:spPr>
          <a:xfrm>
            <a:off x="457200" y="214313"/>
            <a:ext cx="8229600" cy="5911850"/>
          </a:xfrm>
        </p:spPr>
        <p:txBody>
          <a:bodyPr/>
          <a:lstStyle/>
          <a:p>
            <a:pPr>
              <a:buFont typeface="Arial" charset="0"/>
              <a:buNone/>
            </a:pPr>
            <a:r>
              <a:rPr lang="kk-KZ" sz="1800" b="1" dirty="0" smtClean="0"/>
              <a:t>11</a:t>
            </a:r>
            <a:r>
              <a:rPr lang="kk-KZ" sz="1800" b="1" dirty="0" smtClean="0">
                <a:latin typeface="Times New Roman" pitchFamily="18" charset="0"/>
                <a:cs typeface="Times New Roman" pitchFamily="18" charset="0"/>
              </a:rPr>
              <a:t>.  КТЖ-да оқулықтағы тақырыптармен, бұрынғы сеткалық үлгісімен құрастыруға болады ма?</a:t>
            </a:r>
            <a:endParaRPr lang="ru-RU" sz="1800" dirty="0" smtClean="0">
              <a:latin typeface="Times New Roman" pitchFamily="18" charset="0"/>
              <a:cs typeface="Times New Roman" pitchFamily="18" charset="0"/>
            </a:endParaRPr>
          </a:p>
          <a:p>
            <a:pPr>
              <a:buFont typeface="Arial" charset="0"/>
              <a:buNone/>
            </a:pPr>
            <a:r>
              <a:rPr lang="kk-KZ" sz="1800" dirty="0" smtClean="0">
                <a:latin typeface="Times New Roman" pitchFamily="18" charset="0"/>
                <a:cs typeface="Times New Roman" pitchFamily="18" charset="0"/>
              </a:rPr>
              <a:t>КТЖ-ды оқу бағдарламасындағы оқу мақсаттарына жететіндей құрастыру қажет, себебі оқулықты сіз ресурс ретінде ғана қолданасыз.</a:t>
            </a:r>
          </a:p>
          <a:p>
            <a:pPr>
              <a:buFont typeface="Arial" charset="0"/>
              <a:buNone/>
            </a:pPr>
            <a:endParaRPr lang="ru-RU" sz="1800" dirty="0" smtClean="0">
              <a:latin typeface="Times New Roman" pitchFamily="18" charset="0"/>
              <a:cs typeface="Times New Roman" pitchFamily="18" charset="0"/>
            </a:endParaRPr>
          </a:p>
          <a:p>
            <a:pPr>
              <a:buFont typeface="Arial" charset="0"/>
              <a:buNone/>
            </a:pPr>
            <a:r>
              <a:rPr lang="kk-KZ" sz="1800" b="1" dirty="0" smtClean="0">
                <a:latin typeface="Times New Roman" pitchFamily="18" charset="0"/>
                <a:cs typeface="Times New Roman" pitchFamily="18" charset="0"/>
              </a:rPr>
              <a:t>12. Жаңартылған білім бойынша журнал қағаз жүзінде толтырыла ма?</a:t>
            </a:r>
            <a:endParaRPr lang="ru-RU" sz="1800" dirty="0" smtClean="0">
              <a:latin typeface="Times New Roman" pitchFamily="18" charset="0"/>
              <a:cs typeface="Times New Roman" pitchFamily="18" charset="0"/>
            </a:endParaRPr>
          </a:p>
          <a:p>
            <a:pPr>
              <a:buFont typeface="Arial" charset="0"/>
              <a:buNone/>
            </a:pPr>
            <a:r>
              <a:rPr lang="kk-KZ" sz="1800" dirty="0" smtClean="0">
                <a:latin typeface="Times New Roman" pitchFamily="18" charset="0"/>
                <a:cs typeface="Times New Roman" pitchFamily="18" charset="0"/>
              </a:rPr>
              <a:t>2017-2018 оқу жылында қағаз жүзінде журнал толтырылады.</a:t>
            </a:r>
          </a:p>
          <a:p>
            <a:pPr>
              <a:buFont typeface="Arial" charset="0"/>
              <a:buNone/>
            </a:pPr>
            <a:endParaRPr lang="ru-RU" sz="1800" dirty="0" smtClean="0">
              <a:latin typeface="Times New Roman" pitchFamily="18" charset="0"/>
              <a:cs typeface="Times New Roman" pitchFamily="18" charset="0"/>
            </a:endParaRPr>
          </a:p>
          <a:p>
            <a:pPr>
              <a:buFont typeface="Arial" charset="0"/>
              <a:buNone/>
            </a:pPr>
            <a:r>
              <a:rPr lang="kk-KZ" sz="1800" b="1" dirty="0" smtClean="0">
                <a:latin typeface="Times New Roman" pitchFamily="18" charset="0"/>
                <a:cs typeface="Times New Roman" pitchFamily="18" charset="0"/>
              </a:rPr>
              <a:t>13. 2 қазақ  сыныптарында қазақ тілінен 4 сағат, әдебиеттен 3 сағат, ағылшын тілінен 2 сағат, орыс тілінен 2 сағат берілген бе?</a:t>
            </a:r>
            <a:endParaRPr lang="ru-RU" sz="1800" dirty="0" smtClean="0">
              <a:latin typeface="Times New Roman" pitchFamily="18" charset="0"/>
              <a:cs typeface="Times New Roman" pitchFamily="18" charset="0"/>
            </a:endParaRPr>
          </a:p>
          <a:p>
            <a:pPr>
              <a:buFont typeface="Arial" charset="0"/>
              <a:buNone/>
            </a:pPr>
            <a:r>
              <a:rPr lang="kk-KZ" sz="1800" dirty="0" smtClean="0">
                <a:latin typeface="Times New Roman" pitchFamily="18" charset="0"/>
                <a:cs typeface="Times New Roman" pitchFamily="18" charset="0"/>
              </a:rPr>
              <a:t>«Қазақстан Республикасы бастауыш, негізгі орта, жалпы орта білім берудің үлгілік оқу жоспарларын бекіту туралы» барлық апталық жүктемелер берілген, сол құжатқа сүйеніп жұмыс жасайсыз.</a:t>
            </a:r>
            <a:endParaRPr lang="ru-RU" sz="1800" dirty="0" smtClean="0">
              <a:latin typeface="Times New Roman" pitchFamily="18" charset="0"/>
              <a:cs typeface="Times New Roman" pitchFamily="18" charset="0"/>
            </a:endParaRPr>
          </a:p>
          <a:p>
            <a:pPr>
              <a:buFont typeface="Arial" charset="0"/>
              <a:buNone/>
            </a:pPr>
            <a:endParaRPr lang="kk-KZ" sz="1800" b="1" dirty="0" smtClean="0">
              <a:latin typeface="Times New Roman" pitchFamily="18" charset="0"/>
              <a:cs typeface="Times New Roman" pitchFamily="18" charset="0"/>
            </a:endParaRPr>
          </a:p>
          <a:p>
            <a:pPr>
              <a:buFont typeface="Arial" charset="0"/>
              <a:buNone/>
            </a:pPr>
            <a:r>
              <a:rPr lang="kk-KZ" sz="1800" b="1" dirty="0" smtClean="0">
                <a:latin typeface="Times New Roman" pitchFamily="18" charset="0"/>
                <a:cs typeface="Times New Roman" pitchFamily="18" charset="0"/>
              </a:rPr>
              <a:t>14. КТЖ-да бөлінген 7сағат болса, оны бөлу керек пе?</a:t>
            </a:r>
            <a:endParaRPr lang="ru-RU" sz="1800" dirty="0" smtClean="0">
              <a:latin typeface="Times New Roman" pitchFamily="18" charset="0"/>
              <a:cs typeface="Times New Roman" pitchFamily="18" charset="0"/>
            </a:endParaRPr>
          </a:p>
          <a:p>
            <a:pPr>
              <a:buFont typeface="Arial" charset="0"/>
              <a:buNone/>
            </a:pPr>
            <a:r>
              <a:rPr lang="kk-KZ" sz="1800" dirty="0" smtClean="0">
                <a:latin typeface="Times New Roman" pitchFamily="18" charset="0"/>
                <a:cs typeface="Times New Roman" pitchFamily="18" charset="0"/>
              </a:rPr>
              <a:t>Негізі,КТЖ-ды әр мұғалім  өзі жоспарлауға тиісті және де  СМК сайтында ұсынылған КТЖ үлгісіне сүйене алады.</a:t>
            </a:r>
            <a:endParaRPr lang="ru-RU" sz="1800" dirty="0" smtClean="0">
              <a:latin typeface="Times New Roman" pitchFamily="18" charset="0"/>
              <a:cs typeface="Times New Roman" pitchFamily="18" charset="0"/>
            </a:endParaRPr>
          </a:p>
          <a:p>
            <a:endParaRPr lang="ru-RU"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Содержимое 2"/>
          <p:cNvSpPr>
            <a:spLocks noGrp="1"/>
          </p:cNvSpPr>
          <p:nvPr>
            <p:ph idx="1"/>
          </p:nvPr>
        </p:nvSpPr>
        <p:spPr>
          <a:xfrm>
            <a:off x="457200" y="500063"/>
            <a:ext cx="8229600" cy="5626100"/>
          </a:xfrm>
        </p:spPr>
        <p:txBody>
          <a:bodyPr/>
          <a:lstStyle/>
          <a:p>
            <a:pPr>
              <a:buFont typeface="Arial" charset="0"/>
              <a:buNone/>
            </a:pPr>
            <a:r>
              <a:rPr lang="kk-KZ" sz="1800" b="1" dirty="0" smtClean="0"/>
              <a:t>15.  </a:t>
            </a:r>
            <a:r>
              <a:rPr lang="kk-KZ" sz="1800" b="1" dirty="0" smtClean="0">
                <a:latin typeface="Times New Roman" pitchFamily="18" charset="0"/>
                <a:cs typeface="Times New Roman" pitchFamily="18" charset="0"/>
              </a:rPr>
              <a:t>КТЖ-да бөлінген 7сағат болса, оны бөлу керек пе?</a:t>
            </a:r>
            <a:endParaRPr lang="ru-RU" sz="1800" dirty="0" smtClean="0">
              <a:latin typeface="Times New Roman" pitchFamily="18" charset="0"/>
              <a:cs typeface="Times New Roman" pitchFamily="18" charset="0"/>
            </a:endParaRPr>
          </a:p>
          <a:p>
            <a:pPr>
              <a:buFont typeface="Arial" charset="0"/>
              <a:buNone/>
            </a:pPr>
            <a:r>
              <a:rPr lang="kk-KZ" sz="1800" dirty="0" smtClean="0">
                <a:latin typeface="Times New Roman" pitchFamily="18" charset="0"/>
                <a:cs typeface="Times New Roman" pitchFamily="18" charset="0"/>
              </a:rPr>
              <a:t>Негізі,КТЖ-ды әр мұғалім  өзі жоспарлауға тиісті және де  СМК сайтында ұсынылған КТЖ үлгісіне сүйене алады.</a:t>
            </a:r>
          </a:p>
          <a:p>
            <a:pPr>
              <a:buFont typeface="Arial" charset="0"/>
              <a:buNone/>
            </a:pPr>
            <a:endParaRPr lang="kk-KZ" sz="1800" dirty="0" smtClean="0">
              <a:latin typeface="Times New Roman" pitchFamily="18" charset="0"/>
              <a:cs typeface="Times New Roman" pitchFamily="18" charset="0"/>
            </a:endParaRPr>
          </a:p>
          <a:p>
            <a:pPr>
              <a:buFont typeface="Arial" charset="0"/>
              <a:buNone/>
            </a:pPr>
            <a:r>
              <a:rPr lang="kk-KZ" sz="1800" b="1" dirty="0" smtClean="0">
                <a:latin typeface="Times New Roman" pitchFamily="18" charset="0"/>
                <a:cs typeface="Times New Roman" pitchFamily="18" charset="0"/>
              </a:rPr>
              <a:t>16. 5-6 сынып біріктіріп оқуға бола ма? (5 сынып обновленка, ал 6сынып дәстүрлі бағдарлама бойынша)</a:t>
            </a:r>
            <a:endParaRPr lang="ru-RU" sz="1800" dirty="0" smtClean="0">
              <a:latin typeface="Times New Roman" pitchFamily="18" charset="0"/>
              <a:cs typeface="Times New Roman" pitchFamily="18" charset="0"/>
            </a:endParaRPr>
          </a:p>
          <a:p>
            <a:pPr>
              <a:buFont typeface="Arial" charset="0"/>
              <a:buNone/>
            </a:pPr>
            <a:r>
              <a:rPr lang="kk-KZ" sz="1800" dirty="0" smtClean="0">
                <a:latin typeface="Times New Roman" pitchFamily="18" charset="0"/>
                <a:cs typeface="Times New Roman" pitchFamily="18" charset="0"/>
              </a:rPr>
              <a:t>Әдістемелік-нұсқаулық хатына сүйенетін болсақ, онда ШЖМ 5сынып 6-шы сыныппен біріктіріп оқытылмайды деп айтылмаған.</a:t>
            </a:r>
            <a:endParaRPr lang="ru-RU" sz="1800" dirty="0" smtClean="0">
              <a:latin typeface="Times New Roman" pitchFamily="18" charset="0"/>
              <a:cs typeface="Times New Roman" pitchFamily="18" charset="0"/>
            </a:endParaRPr>
          </a:p>
          <a:p>
            <a:pPr>
              <a:buFont typeface="Arial" charset="0"/>
              <a:buNone/>
            </a:pPr>
            <a:endParaRPr lang="ru-RU" sz="1800" dirty="0" smtClean="0">
              <a:latin typeface="Times New Roman" pitchFamily="18" charset="0"/>
              <a:cs typeface="Times New Roman" pitchFamily="18" charset="0"/>
            </a:endParaRPr>
          </a:p>
          <a:p>
            <a:pPr>
              <a:buFont typeface="Arial" charset="0"/>
              <a:buNone/>
            </a:pPr>
            <a:r>
              <a:rPr lang="ru-RU" sz="1800" b="1" dirty="0" smtClean="0">
                <a:latin typeface="Times New Roman" pitchFamily="18" charset="0"/>
                <a:cs typeface="Times New Roman" pitchFamily="18" charset="0"/>
              </a:rPr>
              <a:t>17. По предмету «Самопознание» нет КТП и учебников. Что делать? Где брать КТП?</a:t>
            </a:r>
            <a:endParaRPr lang="ru-RU" sz="1800" dirty="0" smtClean="0">
              <a:latin typeface="Times New Roman" pitchFamily="18" charset="0"/>
              <a:cs typeface="Times New Roman" pitchFamily="18" charset="0"/>
            </a:endParaRPr>
          </a:p>
          <a:p>
            <a:pPr>
              <a:buFont typeface="Arial" charset="0"/>
              <a:buNone/>
            </a:pPr>
            <a:r>
              <a:rPr lang="ru-RU" sz="1800" dirty="0" smtClean="0">
                <a:latin typeface="Times New Roman" pitchFamily="18" charset="0"/>
                <a:cs typeface="Times New Roman" pitchFamily="18" charset="0"/>
              </a:rPr>
              <a:t>По каждому предмету учитель сам должен составлять КТП и в качестве образца может ориентироваться на КТП</a:t>
            </a:r>
            <a:r>
              <a:rPr lang="kk-KZ" sz="1800" dirty="0" smtClean="0">
                <a:latin typeface="Times New Roman" pitchFamily="18" charset="0"/>
                <a:cs typeface="Times New Roman" pitchFamily="18" charset="0"/>
              </a:rPr>
              <a:t>,</a:t>
            </a:r>
            <a:r>
              <a:rPr lang="ru-RU" sz="1800" dirty="0" smtClean="0">
                <a:latin typeface="Times New Roman" pitchFamily="18" charset="0"/>
                <a:cs typeface="Times New Roman" pitchFamily="18" charset="0"/>
              </a:rPr>
              <a:t> предложенный на СМК. Но по предмету «Самопознание»  материалы расположены на других сайтах.</a:t>
            </a:r>
          </a:p>
          <a:p>
            <a:pPr>
              <a:buFont typeface="Arial" charset="0"/>
              <a:buNone/>
            </a:pPr>
            <a:endParaRPr lang="ru-RU"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pPr>
              <a:buNone/>
            </a:pPr>
            <a:r>
              <a:rPr lang="kk-KZ" sz="1800" dirty="0" smtClean="0">
                <a:latin typeface="Times New Roman" pitchFamily="18" charset="0"/>
                <a:cs typeface="Times New Roman" pitchFamily="18" charset="0"/>
              </a:rPr>
              <a:t>1</a:t>
            </a:r>
            <a:r>
              <a:rPr lang="kk-KZ" sz="1800" dirty="0" smtClean="0">
                <a:latin typeface="Times New Roman" pitchFamily="18" charset="0"/>
                <a:cs typeface="Times New Roman" pitchFamily="18" charset="0"/>
              </a:rPr>
              <a:t>. Комплексную поддержку всем участникам образовательного процесса на уровнях начального, основного среднего общего среднего образования обеспечивает сайт Нац. Академии образования им. Алтынсарина </a:t>
            </a:r>
            <a:r>
              <a:rPr lang="en-US" sz="1800" dirty="0" smtClean="0">
                <a:latin typeface="Times New Roman" pitchFamily="18" charset="0"/>
                <a:cs typeface="Times New Roman" pitchFamily="18" charset="0"/>
                <a:hlinkClick r:id="rId2"/>
              </a:rPr>
              <a:t>www.nao.kz</a:t>
            </a:r>
            <a:r>
              <a:rPr lang="en-US" sz="1800" dirty="0" smtClean="0">
                <a:latin typeface="Times New Roman" pitchFamily="18" charset="0"/>
                <a:cs typeface="Times New Roman" pitchFamily="18" charset="0"/>
              </a:rPr>
              <a:t> </a:t>
            </a:r>
            <a:r>
              <a:rPr lang="kk-KZ" sz="1800" dirty="0" smtClean="0">
                <a:latin typeface="Times New Roman" pitchFamily="18" charset="0"/>
                <a:cs typeface="Times New Roman" pitchFamily="18" charset="0"/>
              </a:rPr>
              <a:t>по разделам: “Учебно-методическое обеспечение образования”, “Научно-методическое обеспечение образования”, “Семинары, конференции”, “Журналы”, “Вопрос-ответ”.</a:t>
            </a:r>
          </a:p>
          <a:p>
            <a:pPr>
              <a:buNone/>
            </a:pPr>
            <a:r>
              <a:rPr lang="kk-KZ" sz="1800" dirty="0" smtClean="0">
                <a:latin typeface="Times New Roman" pitchFamily="18" charset="0"/>
                <a:cs typeface="Times New Roman" pitchFamily="18" charset="0"/>
              </a:rPr>
              <a:t>2.  Сайт Министерства Юстиции РК </a:t>
            </a:r>
            <a:r>
              <a:rPr lang="en-US" sz="1800" dirty="0" smtClean="0">
                <a:latin typeface="Times New Roman" pitchFamily="18" charset="0"/>
                <a:cs typeface="Times New Roman" pitchFamily="18" charset="0"/>
                <a:hlinkClick r:id="rId3"/>
              </a:rPr>
              <a:t>http</a:t>
            </a:r>
            <a:r>
              <a:rPr lang="kk-KZ" sz="1800" dirty="0" smtClean="0">
                <a:latin typeface="Times New Roman" pitchFamily="18" charset="0"/>
                <a:cs typeface="Times New Roman" pitchFamily="18" charset="0"/>
                <a:hlinkClick r:id="rId3"/>
              </a:rPr>
              <a:t>://</a:t>
            </a:r>
            <a:r>
              <a:rPr lang="en-US" sz="1800" dirty="0" smtClean="0">
                <a:latin typeface="Times New Roman" pitchFamily="18" charset="0"/>
                <a:cs typeface="Times New Roman" pitchFamily="18" charset="0"/>
                <a:hlinkClick r:id="rId3"/>
              </a:rPr>
              <a:t>www.adilet.gov.kz</a:t>
            </a: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в </a:t>
            </a:r>
            <a:r>
              <a:rPr lang="ru-RU" sz="1800" dirty="0" err="1" smtClean="0">
                <a:latin typeface="Times New Roman" pitchFamily="18" charset="0"/>
                <a:cs typeface="Times New Roman" pitchFamily="18" charset="0"/>
              </a:rPr>
              <a:t>блоге</a:t>
            </a:r>
            <a:r>
              <a:rPr lang="ru-RU" sz="1800" dirty="0" smtClean="0">
                <a:latin typeface="Times New Roman" pitchFamily="18" charset="0"/>
                <a:cs typeface="Times New Roman" pitchFamily="18" charset="0"/>
              </a:rPr>
              <a:t> «Информационно-правовая система «</a:t>
            </a:r>
            <a:r>
              <a:rPr lang="kk-KZ" sz="1800" dirty="0" smtClean="0">
                <a:latin typeface="Times New Roman" pitchFamily="18" charset="0"/>
                <a:cs typeface="Times New Roman" pitchFamily="18" charset="0"/>
              </a:rPr>
              <a:t>Әділет</a:t>
            </a:r>
            <a:r>
              <a:rPr lang="ru-RU"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http</a:t>
            </a:r>
            <a:r>
              <a:rPr lang="kk-KZ"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adilet.zan.kz</a:t>
            </a:r>
            <a:r>
              <a:rPr lang="ru-RU" sz="1800" dirty="0" smtClean="0">
                <a:latin typeface="Times New Roman" pitchFamily="18" charset="0"/>
                <a:cs typeface="Times New Roman" pitchFamily="18" charset="0"/>
              </a:rPr>
              <a:t>)</a:t>
            </a:r>
            <a:endParaRPr lang="kk-KZ" sz="1800" dirty="0" smtClean="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pPr>
              <a:buNone/>
            </a:pPr>
            <a:r>
              <a:rPr lang="kk-KZ" sz="1800" dirty="0" smtClean="0">
                <a:latin typeface="Times New Roman" pitchFamily="18" charset="0"/>
                <a:cs typeface="Times New Roman" pitchFamily="18" charset="0"/>
              </a:rPr>
              <a:t>3. Для организации учебной деятельности учащихся необходимо использовать материалы раздела “Педагогические подходы, методы, технологии организации учебного процесса”, “Инструктивно-методическое письмо” (2017-2018 учебный год  стр.17-23)</a:t>
            </a:r>
          </a:p>
          <a:p>
            <a:pPr>
              <a:buAutoNum type="arabicPeriod" startAt="4"/>
            </a:pPr>
            <a:r>
              <a:rPr lang="kk-KZ" sz="1800" dirty="0" smtClean="0">
                <a:latin typeface="Times New Roman" pitchFamily="18" charset="0"/>
                <a:cs typeface="Times New Roman" pitchFamily="18" charset="0"/>
              </a:rPr>
              <a:t>Вопросы критериальной системы оценивания достижений обучающихся рассмотрены в “Инструктивно-методическом письме” (стр.23-35)</a:t>
            </a:r>
          </a:p>
          <a:p>
            <a:pPr>
              <a:buAutoNum type="arabicPeriod" startAt="4"/>
            </a:pPr>
            <a:r>
              <a:rPr lang="kk-KZ" sz="1800" dirty="0" smtClean="0">
                <a:latin typeface="Times New Roman" pitchFamily="18" charset="0"/>
                <a:cs typeface="Times New Roman" pitchFamily="18" charset="0"/>
              </a:rPr>
              <a:t>“Об обучении на трех языках” – “Инструктивно-методическое письмо” (стр. 36-40)</a:t>
            </a:r>
          </a:p>
          <a:p>
            <a:pPr>
              <a:buAutoNum type="arabicPeriod" startAt="4"/>
            </a:pPr>
            <a:r>
              <a:rPr lang="kk-KZ" sz="1800" dirty="0" smtClean="0">
                <a:latin typeface="Times New Roman" pitchFamily="18" charset="0"/>
                <a:cs typeface="Times New Roman" pitchFamily="18" charset="0"/>
              </a:rPr>
              <a:t>“Особенности обучения в малокомплектной школе” – ИМП (р.6, стр. 310-325)</a:t>
            </a:r>
          </a:p>
          <a:p>
            <a:pPr>
              <a:buAutoNum type="arabicPeriod" startAt="4"/>
            </a:pPr>
            <a:r>
              <a:rPr lang="kk-KZ" sz="1800" dirty="0" smtClean="0">
                <a:latin typeface="Times New Roman" pitchFamily="18" charset="0"/>
                <a:cs typeface="Times New Roman" pitchFamily="18" charset="0"/>
              </a:rPr>
              <a:t>“Организация домашнего задания” – ИМП (стр.11-16)</a:t>
            </a:r>
            <a:endParaRPr lang="en-US" sz="1800" dirty="0" smtClean="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975</Words>
  <PresentationFormat>Экран (4:3)</PresentationFormat>
  <Paragraphs>65</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Білім беру үрдісін ұйымдастырып, жүргізуде жиі қойылатын сұрақтар </vt:lpstr>
      <vt:lpstr>2.Оқушылардың қалыптастырушы бағалау жұмыстары міндетті түрде жинақтау қажет пе? Қалыптастырушы бағалау жұмыстарын жинақтау міндетті емес, дегенмен оқушының жеке оқу жетістігі жайында дәлелдеме ретінде  мұғалімнің қалауы бойынша кей жұмыс түрлерін салуға болады.  </vt:lpstr>
      <vt:lpstr>6. Будут ли единые КТП, хотя бы в рекомендательном порядке, в форме образца? Единые КТП на данный момент не планируются. Календарно-тематические планы, которые носят рекомендательный характер размещены на сайте СМК по всем дисциплинам.   </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Критериалды бағалау бойынша жиі қойылатын сұрақтар </dc:title>
  <dc:creator>user</dc:creator>
  <cp:lastModifiedBy>777</cp:lastModifiedBy>
  <cp:revision>16</cp:revision>
  <dcterms:created xsi:type="dcterms:W3CDTF">2017-10-09T04:49:49Z</dcterms:created>
  <dcterms:modified xsi:type="dcterms:W3CDTF">2017-10-17T08:10:51Z</dcterms:modified>
</cp:coreProperties>
</file>