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82;&#1091;&#1088;&#1080;&#1088;&#1091;&#1077;&#1084;&#1099;&#1077;%20&#1074;&#1086;&#1087;&#1088;&#1086;&#1089;&#1099;\&#1080;&#1075;&#1088;&#1072;%20&#171;&#1041;&#1088;&#1080;&#1090;&#1072;&#1085;&#1089;&#1082;&#1080;&#1081;%20&#1073;&#1091;&#1083;&#1100;&#1076;&#1086;&#1075;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82;&#1091;&#1088;&#1080;&#1088;&#1091;&#1077;&#1084;&#1099;&#1077;%20&#1074;&#1086;&#1087;&#1088;&#1086;&#1089;&#1099;\&#1080;&#1075;&#1088;&#1072;%20&#171;&#1041;&#1088;&#1080;&#1090;&#1072;&#1085;&#1089;&#1082;&#1080;&#1081;%20&#1073;&#1091;&#1083;&#1100;&#1076;&#1086;&#1075;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82;&#1091;&#1088;&#1080;&#1088;&#1091;&#1077;&#1084;&#1099;&#1077;%20&#1074;&#1086;&#1087;&#1088;&#1086;&#1089;&#1099;\&#1080;&#1075;&#1088;&#1072;%20&#171;&#1041;&#1088;&#1080;&#1090;&#1072;&#1085;&#1089;&#1082;&#1080;&#1081;%20&#1073;&#1091;&#1083;&#1100;&#1076;&#1086;&#1075;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Лист1!$E$36:$F$36</c:f>
              <c:strCache>
                <c:ptCount val="2"/>
                <c:pt idx="0">
                  <c:v>Всего 155</c:v>
                </c:pt>
                <c:pt idx="1">
                  <c:v>Призеры 31</c:v>
                </c:pt>
              </c:strCache>
            </c:strRef>
          </c:cat>
          <c:val>
            <c:numRef>
              <c:f>Лист1!$E$37:$F$37</c:f>
              <c:numCache>
                <c:formatCode>0%</c:formatCode>
                <c:ptCount val="2"/>
                <c:pt idx="0">
                  <c:v>1</c:v>
                </c:pt>
                <c:pt idx="1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586560"/>
        <c:axId val="32838016"/>
      </c:barChart>
      <c:catAx>
        <c:axId val="29586560"/>
        <c:scaling>
          <c:orientation val="minMax"/>
        </c:scaling>
        <c:delete val="0"/>
        <c:axPos val="b"/>
        <c:majorTickMark val="out"/>
        <c:minorTickMark val="none"/>
        <c:tickLblPos val="nextTo"/>
        <c:crossAx val="32838016"/>
        <c:crosses val="autoZero"/>
        <c:auto val="1"/>
        <c:lblAlgn val="ctr"/>
        <c:lblOffset val="100"/>
        <c:noMultiLvlLbl val="0"/>
      </c:catAx>
      <c:valAx>
        <c:axId val="328380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9586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Призовые</a:t>
            </a:r>
            <a:r>
              <a:rPr lang="ru-RU" baseline="0"/>
              <a:t> места в процентном соотношении</a:t>
            </a:r>
            <a:endParaRPr lang="ru-RU"/>
          </a:p>
        </c:rich>
      </c:tx>
      <c:layout>
        <c:manualLayout>
          <c:xMode val="edge"/>
          <c:yMode val="edge"/>
          <c:x val="0.12368741373268398"/>
          <c:y val="3.075030750307503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793760216047186"/>
          <c:y val="0.3021576792192574"/>
          <c:w val="0.44785081590383435"/>
          <c:h val="0.68112182023375578"/>
        </c:manualLayout>
      </c:layout>
      <c:doughnut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Лист1!$B$15:$D$15</c:f>
              <c:strCache>
                <c:ptCount val="3"/>
                <c:pt idx="0">
                  <c:v>1 место</c:v>
                </c:pt>
                <c:pt idx="1">
                  <c:v>2 место</c:v>
                </c:pt>
                <c:pt idx="2">
                  <c:v>3 место</c:v>
                </c:pt>
              </c:strCache>
            </c:strRef>
          </c:cat>
          <c:val>
            <c:numRef>
              <c:f>Лист1!$B$16:$D$16</c:f>
              <c:numCache>
                <c:formatCode>General</c:formatCode>
                <c:ptCount val="3"/>
                <c:pt idx="0">
                  <c:v>5</c:v>
                </c:pt>
                <c:pt idx="1">
                  <c:v>13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50724522672084E-2"/>
          <c:y val="1.4697441025071289E-2"/>
          <c:w val="0.96269567931605482"/>
          <c:h val="0.95142669333037067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Лист1!$D$10:$J$10</c:f>
              <c:strCache>
                <c:ptCount val="7"/>
                <c:pt idx="0">
                  <c:v>АСШ №1</c:v>
                </c:pt>
                <c:pt idx="1">
                  <c:v>АСШ №2</c:v>
                </c:pt>
                <c:pt idx="2">
                  <c:v>АСШ №3</c:v>
                </c:pt>
                <c:pt idx="3">
                  <c:v>АСШ №4</c:v>
                </c:pt>
                <c:pt idx="4">
                  <c:v>Новорыбинская СШ-сад</c:v>
                </c:pt>
                <c:pt idx="5">
                  <c:v>Азатская СШ</c:v>
                </c:pt>
                <c:pt idx="6">
                  <c:v>Наумовская СШ-сад</c:v>
                </c:pt>
              </c:strCache>
            </c:strRef>
          </c:cat>
          <c:val>
            <c:numRef>
              <c:f>Лист1!$D$11:$J$11</c:f>
              <c:numCache>
                <c:formatCode>General</c:formatCode>
                <c:ptCount val="7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  <c:pt idx="6">
                  <c:v>7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00800" cy="2997696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Итоги десятого игрового конкурса «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British Bulldog</a:t>
            </a:r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5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u="sng" dirty="0">
                <a:solidFill>
                  <a:schemeClr val="accent1">
                    <a:lumMod val="50000"/>
                  </a:schemeClr>
                </a:solidFill>
              </a:rPr>
              <a:t>С </a:t>
            </a:r>
            <a:r>
              <a:rPr lang="ru-RU" sz="2400" b="1" u="sng" dirty="0" err="1">
                <a:solidFill>
                  <a:schemeClr val="accent1">
                    <a:lumMod val="50000"/>
                  </a:schemeClr>
                </a:solidFill>
              </a:rPr>
              <a:t>Акколького</a:t>
            </a:r>
            <a:r>
              <a:rPr lang="ru-RU" sz="2400" b="1" u="sng" dirty="0">
                <a:solidFill>
                  <a:schemeClr val="accent1">
                    <a:lumMod val="50000"/>
                  </a:schemeClr>
                </a:solidFill>
              </a:rPr>
              <a:t> района заявлено на участие в конкурсе "</a:t>
            </a:r>
            <a:r>
              <a:rPr lang="ru-RU" sz="2400" b="1" u="sng" dirty="0" err="1">
                <a:solidFill>
                  <a:schemeClr val="accent1">
                    <a:lumMod val="50000"/>
                  </a:schemeClr>
                </a:solidFill>
              </a:rPr>
              <a:t>British</a:t>
            </a:r>
            <a:r>
              <a:rPr lang="ru-RU" sz="2400" b="1" u="sng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u="sng" dirty="0" err="1">
                <a:solidFill>
                  <a:schemeClr val="accent1">
                    <a:lumMod val="50000"/>
                  </a:schemeClr>
                </a:solidFill>
              </a:rPr>
              <a:t>Bulldog</a:t>
            </a:r>
            <a:r>
              <a:rPr lang="ru-RU" sz="2400" b="1" u="sng" dirty="0">
                <a:solidFill>
                  <a:schemeClr val="accent1">
                    <a:lumMod val="50000"/>
                  </a:schemeClr>
                </a:solidFill>
              </a:rPr>
              <a:t>"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770001"/>
              </p:ext>
            </p:extLst>
          </p:nvPr>
        </p:nvGraphicFramePr>
        <p:xfrm>
          <a:off x="539552" y="2420888"/>
          <a:ext cx="8208914" cy="1357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1584176"/>
                <a:gridCol w="1584176"/>
                <a:gridCol w="1165670"/>
                <a:gridCol w="806705"/>
                <a:gridCol w="806705"/>
                <a:gridCol w="806705"/>
                <a:gridCol w="806705"/>
              </a:tblGrid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Район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Количество школ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В том числе по классам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Итого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3-4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5-6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7-8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9-11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всего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всего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Аккольский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13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155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35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56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32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32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865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Из 155 учащихся нашего района заняли призовые места 31 учащихся.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79105212"/>
              </p:ext>
            </p:extLst>
          </p:nvPr>
        </p:nvGraphicFramePr>
        <p:xfrm>
          <a:off x="467544" y="2348880"/>
          <a:ext cx="367240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98524849"/>
              </p:ext>
            </p:extLst>
          </p:nvPr>
        </p:nvGraphicFramePr>
        <p:xfrm>
          <a:off x="4427984" y="2420888"/>
          <a:ext cx="422655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2797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u="sng" dirty="0">
                <a:solidFill>
                  <a:schemeClr val="accent1">
                    <a:lumMod val="50000"/>
                  </a:schemeClr>
                </a:solidFill>
              </a:rPr>
              <a:t>Хорошие результаты показали учащиеся: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48244985"/>
              </p:ext>
            </p:extLst>
          </p:nvPr>
        </p:nvGraphicFramePr>
        <p:xfrm>
          <a:off x="827584" y="2060848"/>
          <a:ext cx="756084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9932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235108"/>
          </a:xfrm>
        </p:spPr>
        <p:txBody>
          <a:bodyPr/>
          <a:lstStyle/>
          <a:p>
            <a:pPr algn="l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Учащиеся  6 из 13 школ района не смогли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показать   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результат 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1. Урюпинская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СШ 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Енбекская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СШ-сад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3. Искровская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СШ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4.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Амангельдинская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ОШ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5. Кировская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ОШ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6. СШ-сад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им.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Кирдищева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516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Увеличить количество учащихся (привлечением родителей и спонсоров).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Проанализировать задания конкурса «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British Bulldog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» за последние два года,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определить наиболее эффективные компоненты работы учителя по улучшению результативности учащихся. 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k-KZ" sz="2800" b="1" dirty="0">
                <a:solidFill>
                  <a:schemeClr val="accent1">
                    <a:lumMod val="50000"/>
                  </a:schemeClr>
                </a:solidFill>
              </a:rPr>
              <a:t>Рекомендации: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7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</TotalTime>
  <Words>110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Твердый переплет</vt:lpstr>
      <vt:lpstr>Итоги десятого игрового конкурса «British Bulldog» </vt:lpstr>
      <vt:lpstr>С Акколького района заявлено на участие в конкурсе "British Bulldog" </vt:lpstr>
      <vt:lpstr>Из 155 учащихся нашего района заняли призовые места 31 учащихся. </vt:lpstr>
      <vt:lpstr>Хорошие результаты показали учащиеся: </vt:lpstr>
      <vt:lpstr>Учащиеся  6 из 13 школ района не смогли показать                                            результат      1. Урюпинская СШ  2. Енбекская СШ-сад 3. Искровская СШ 4. Амангельдинская ОШ 5. Кировская ОШ 6. СШ-сад им. Кирдищева </vt:lpstr>
      <vt:lpstr>Рекомендации: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десятого игрового конкурса «British Bulldog» </dc:title>
  <dc:creator>acer</dc:creator>
  <cp:lastModifiedBy>acer</cp:lastModifiedBy>
  <cp:revision>2</cp:revision>
  <dcterms:created xsi:type="dcterms:W3CDTF">2017-03-26T12:43:51Z</dcterms:created>
  <dcterms:modified xsi:type="dcterms:W3CDTF">2017-03-26T12:57:35Z</dcterms:modified>
</cp:coreProperties>
</file>